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1" r:id="rId3"/>
    <p:sldId id="276" r:id="rId4"/>
    <p:sldId id="277" r:id="rId5"/>
    <p:sldId id="352" r:id="rId6"/>
    <p:sldId id="323" r:id="rId7"/>
    <p:sldId id="348" r:id="rId8"/>
    <p:sldId id="349" r:id="rId9"/>
    <p:sldId id="350" r:id="rId10"/>
    <p:sldId id="353" r:id="rId11"/>
    <p:sldId id="351" r:id="rId12"/>
    <p:sldId id="295" r:id="rId13"/>
  </p:sldIdLst>
  <p:sldSz cx="9144000" cy="6858000" type="screen4x3"/>
  <p:notesSz cx="6858000" cy="9144000"/>
  <p:embeddedFontLs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light" panose="020F0302020204030204" pitchFamily="34" charset="0"/>
      <p:regular r:id="rId20"/>
      <p:italic r:id="rId21"/>
    </p:embeddedFont>
    <p:embeddedFont>
      <p:font typeface="Montserrat light" panose="020F0302020204030204" pitchFamily="34" charset="0"/>
      <p:regular r:id="rId20"/>
      <p:italic r:id="rId21"/>
    </p:embeddedFont>
    <p:embeddedFont>
      <p:font typeface="Montserrat Medium" panose="020F0502020204030204" pitchFamily="34" charset="0"/>
      <p:regular r:id="rId22"/>
      <p:italic r:id="rId23"/>
    </p:embeddedFont>
    <p:embeddedFont>
      <p:font typeface="Montserrat SemiBold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366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orient="horz" pos="1218" userDrawn="1">
          <p15:clr>
            <a:srgbClr val="A4A3A4"/>
          </p15:clr>
        </p15:guide>
        <p15:guide id="6" pos="2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7" autoAdjust="0"/>
    <p:restoredTop sz="96234"/>
  </p:normalViewPr>
  <p:slideViewPr>
    <p:cSldViewPr snapToGrid="0" snapToObjects="1" showGuides="1">
      <p:cViewPr varScale="1">
        <p:scale>
          <a:sx n="120" d="100"/>
          <a:sy n="120" d="100"/>
        </p:scale>
        <p:origin x="632" y="184"/>
      </p:cViewPr>
      <p:guideLst>
        <p:guide orient="horz" pos="3173"/>
        <p:guide pos="4082"/>
        <p:guide orient="horz" pos="1366"/>
        <p:guide pos="576"/>
        <p:guide orient="horz" pos="1218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7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7/11/24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125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7/11/24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3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03162" y="5195452"/>
            <a:ext cx="4656175" cy="971550"/>
          </a:xfrm>
        </p:spPr>
        <p:txBody>
          <a:bodyPr>
            <a:noAutofit/>
          </a:bodyPr>
          <a:lstStyle/>
          <a:p>
            <a:pPr algn="l"/>
            <a:r>
              <a:rPr lang="en-US" altLang="es-ES" sz="1900" dirty="0"/>
              <a:t>Francisco de Borja Lozano del Moral</a:t>
            </a:r>
          </a:p>
          <a:p>
            <a:pPr algn="l"/>
            <a:r>
              <a:rPr lang="en-US" altLang="es-ES" sz="1900" dirty="0"/>
              <a:t>Samuel </a:t>
            </a:r>
            <a:r>
              <a:rPr lang="en-US" altLang="es-ES" sz="1900" dirty="0" err="1"/>
              <a:t>Salgueiro</a:t>
            </a:r>
            <a:r>
              <a:rPr lang="en-US" altLang="es-ES" sz="1900" dirty="0"/>
              <a:t> Sanchez</a:t>
            </a:r>
          </a:p>
          <a:p>
            <a:pPr algn="l"/>
            <a:r>
              <a:rPr lang="en-US" altLang="es-ES" sz="1900" dirty="0"/>
              <a:t>Sheyla Leyva Sánchez</a:t>
            </a:r>
          </a:p>
          <a:p>
            <a:pPr algn="l"/>
            <a:r>
              <a:rPr lang="en-US" altLang="es-ES" sz="1900" dirty="0"/>
              <a:t>Mariajose Franco Orozco</a:t>
            </a:r>
          </a:p>
          <a:p>
            <a:pPr algn="l"/>
            <a:endParaRPr lang="en-US" altLang="es-ES" sz="19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19835" y="2397760"/>
            <a:ext cx="6704965" cy="1325880"/>
          </a:xfrm>
        </p:spPr>
        <p:txBody>
          <a:bodyPr>
            <a:normAutofit fontScale="90000"/>
          </a:bodyPr>
          <a:lstStyle/>
          <a:p>
            <a:r>
              <a:rPr lang="en-US" altLang="es-ES" dirty="0"/>
              <a:t>Open Data </a:t>
            </a:r>
            <a:br>
              <a:rPr lang="en-US" altLang="es-ES" dirty="0"/>
            </a:br>
            <a:r>
              <a:rPr lang="en-US" altLang="es-ES" dirty="0"/>
              <a:t>and Knowledge Graphs</a:t>
            </a:r>
          </a:p>
        </p:txBody>
      </p:sp>
      <p:sp>
        <p:nvSpPr>
          <p:cNvPr id="5" name="Subtítulo 1"/>
          <p:cNvSpPr>
            <a:spLocks noGrp="1"/>
          </p:cNvSpPr>
          <p:nvPr/>
        </p:nvSpPr>
        <p:spPr>
          <a:xfrm>
            <a:off x="2261390" y="4251347"/>
            <a:ext cx="4876800" cy="554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BiciMAP: Analyzing BiciMAD Data</a:t>
            </a:r>
          </a:p>
        </p:txBody>
      </p:sp>
      <p:sp>
        <p:nvSpPr>
          <p:cNvPr id="7" name="Subtítulo 1"/>
          <p:cNvSpPr>
            <a:spLocks noGrp="1"/>
          </p:cNvSpPr>
          <p:nvPr/>
        </p:nvSpPr>
        <p:spPr>
          <a:xfrm>
            <a:off x="1572577" y="1870068"/>
            <a:ext cx="6130925" cy="426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800" dirty="0"/>
              <a:t>Data Science MsC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FEF0-AE22-2B57-63B7-B447F367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3FC87E-18C8-A05A-FE1C-76FAA8BB8E2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0" y="1008185"/>
            <a:ext cx="7985760" cy="1124585"/>
          </a:xfrm>
        </p:spPr>
        <p:txBody>
          <a:bodyPr wrap="square"/>
          <a:lstStyle/>
          <a:p>
            <a:pPr algn="ctr"/>
            <a:r>
              <a:rPr lang="en-US" altLang="es-ES" dirty="0"/>
              <a:t>app</a:t>
            </a:r>
          </a:p>
          <a:p>
            <a:pPr algn="ctr"/>
            <a:endParaRPr lang="en-US" altLang="es-E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172D4F-9469-678C-2BD2-30B309EB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66" y="1486650"/>
            <a:ext cx="6653028" cy="4948189"/>
          </a:xfrm>
          <a:prstGeom prst="rect">
            <a:avLst/>
          </a:pr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901E47E-BDE6-EFA8-673C-33E04CDBA42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79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008185"/>
            <a:ext cx="7985760" cy="1124585"/>
          </a:xfrm>
        </p:spPr>
        <p:txBody>
          <a:bodyPr wrap="square"/>
          <a:lstStyle/>
          <a:p>
            <a:pPr algn="ctr"/>
            <a:r>
              <a:rPr lang="en-US" altLang="es-ES" dirty="0"/>
              <a:t>app</a:t>
            </a:r>
          </a:p>
          <a:p>
            <a:pPr algn="ctr"/>
            <a:endParaRPr lang="en-US" altLang="es-E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ED83346-BD3A-578B-791E-FEC9557A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37" y="1520457"/>
            <a:ext cx="6468631" cy="4811044"/>
          </a:xfrm>
          <a:prstGeom prst="rect">
            <a:avLst/>
          </a:prstGeom>
        </p:spPr>
      </p:pic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04FD7DA0-CF5B-B184-108D-21ABA9B75FF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AE4B2572-6F5E-7366-FE83-E2B0777A90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58800" y="1712965"/>
            <a:ext cx="3381425" cy="387798"/>
          </a:xfrm>
        </p:spPr>
        <p:txBody>
          <a:bodyPr/>
          <a:lstStyle/>
          <a:p>
            <a:r>
              <a:rPr lang="en-US" sz="1400" dirty="0"/>
              <a:t>Bicycle data from the </a:t>
            </a:r>
            <a:r>
              <a:rPr lang="en-US" sz="1400" dirty="0" err="1"/>
              <a:t>BiciMAD</a:t>
            </a:r>
            <a:r>
              <a:rPr lang="en-US" sz="1400" dirty="0"/>
              <a:t> system in Madrid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8"/>
          </p:nvPr>
        </p:nvSpPr>
        <p:spPr>
          <a:xfrm>
            <a:off x="446149" y="2487453"/>
            <a:ext cx="4125851" cy="3359894"/>
          </a:xfr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License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/>
              <a:t>Allowed Uses: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can be reused for commercial and non-commercial purposes.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can be shared or distributed.</a:t>
            </a:r>
          </a:p>
          <a:p>
            <a:r>
              <a:rPr lang="en-US" b="1" dirty="0"/>
              <a:t>Restrictions: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reuser</a:t>
            </a:r>
            <a:r>
              <a:rPr lang="en-US" dirty="0"/>
              <a:t> must not distort the data or present false information.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must always be kept accurate and updated.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Usage of the data should not harm EMT's image or associate EMT with illegal activities.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497840"/>
          </a:xfrm>
        </p:spPr>
        <p:txBody>
          <a:bodyPr/>
          <a:lstStyle/>
          <a:p>
            <a:r>
              <a:rPr lang="en-US"/>
              <a:t>data</a:t>
            </a:r>
          </a:p>
        </p:txBody>
      </p:sp>
      <p:pic>
        <p:nvPicPr>
          <p:cNvPr id="6" name="Picture 5" descr="bicim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05" y="1591945"/>
            <a:ext cx="3382645" cy="3375025"/>
          </a:xfrm>
          <a:prstGeom prst="rect">
            <a:avLst/>
          </a:prstGeom>
        </p:spPr>
      </p:pic>
      <p:sp>
        <p:nvSpPr>
          <p:cNvPr id="14" name="Marcador de texto 6"/>
          <p:cNvSpPr>
            <a:spLocks noGrp="1"/>
          </p:cNvSpPr>
          <p:nvPr/>
        </p:nvSpPr>
        <p:spPr>
          <a:xfrm>
            <a:off x="6316618" y="4991848"/>
            <a:ext cx="3381424" cy="1384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900" dirty="0"/>
              <a:t>IA generated </a:t>
            </a:r>
          </a:p>
        </p:txBody>
      </p:sp>
      <p:sp>
        <p:nvSpPr>
          <p:cNvPr id="3" name="Marcador de texto 6">
            <a:extLst>
              <a:ext uri="{FF2B5EF4-FFF2-40B4-BE49-F238E27FC236}">
                <a16:creationId xmlns:a16="http://schemas.microsoft.com/office/drawing/2014/main" id="{2C06BF57-1174-837F-1625-32358119FC4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/>
          <p:cNvSpPr>
            <a:spLocks noGrp="1"/>
          </p:cNvSpPr>
          <p:nvPr>
            <p:ph type="body" sz="quarter" idx="35"/>
          </p:nvPr>
        </p:nvSpPr>
        <p:spPr>
          <a:xfrm>
            <a:off x="2881288" y="1126297"/>
            <a:ext cx="3381424" cy="498598"/>
          </a:xfrm>
        </p:spPr>
        <p:txBody>
          <a:bodyPr/>
          <a:lstStyle/>
          <a:p>
            <a:pPr algn="ctr"/>
            <a:r>
              <a:rPr lang="en-US" altLang="es-ES" dirty="0"/>
              <a:t>Ontology</a:t>
            </a:r>
          </a:p>
        </p:txBody>
      </p:sp>
      <p:pic>
        <p:nvPicPr>
          <p:cNvPr id="15" name="Picture Placeholder 14" descr="A diagram of a schema&#10;&#10;Description automatically generated">
            <a:extLst>
              <a:ext uri="{FF2B5EF4-FFF2-40B4-BE49-F238E27FC236}">
                <a16:creationId xmlns:a16="http://schemas.microsoft.com/office/drawing/2014/main" id="{131CD414-F199-2DE1-0AFE-A68F5C0AA714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1638" r="1638"/>
          <a:stretch>
            <a:fillRect/>
          </a:stretch>
        </p:blipFill>
        <p:spPr>
          <a:xfrm>
            <a:off x="438815" y="1933417"/>
            <a:ext cx="6418906" cy="3655211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7D7374-BBDC-0D90-D942-60E302A8C3C1}"/>
              </a:ext>
            </a:extLst>
          </p:cNvPr>
          <p:cNvSpPr/>
          <p:nvPr/>
        </p:nvSpPr>
        <p:spPr>
          <a:xfrm>
            <a:off x="348636" y="1830076"/>
            <a:ext cx="6604781" cy="3901627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026" name="Picture 2" descr="Protege 4.0.2 (InstallAnywhere Web Installer)">
            <a:extLst>
              <a:ext uri="{FF2B5EF4-FFF2-40B4-BE49-F238E27FC236}">
                <a16:creationId xmlns:a16="http://schemas.microsoft.com/office/drawing/2014/main" id="{2498A5E0-7C10-238E-E66E-F8218D11B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64" y="5144047"/>
            <a:ext cx="1452025" cy="7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F3F186B2-8117-03CE-ECC7-8C7742FF0D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0522" y="5941521"/>
            <a:ext cx="2445907" cy="332399"/>
          </a:xfrm>
        </p:spPr>
        <p:txBody>
          <a:bodyPr/>
          <a:lstStyle/>
          <a:p>
            <a:r>
              <a:rPr lang="en-US" sz="800" dirty="0"/>
              <a:t>T</a:t>
            </a:r>
            <a:r>
              <a:rPr lang="en-CO" sz="800" dirty="0"/>
              <a:t>aken from https://protege.stanford.edu/download/protege/4.0/installanywhere/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CAA4D13E-3913-8645-B7DC-7FC78B32A86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2" name="Marcador de texto 42">
            <a:extLst>
              <a:ext uri="{FF2B5EF4-FFF2-40B4-BE49-F238E27FC236}">
                <a16:creationId xmlns:a16="http://schemas.microsoft.com/office/drawing/2014/main" id="{50AF7247-1DC9-314F-37DF-CA086BAAD987}"/>
              </a:ext>
            </a:extLst>
          </p:cNvPr>
          <p:cNvSpPr txBox="1">
            <a:spLocks/>
          </p:cNvSpPr>
          <p:nvPr/>
        </p:nvSpPr>
        <p:spPr>
          <a:xfrm>
            <a:off x="736600" y="3460861"/>
            <a:ext cx="736143" cy="4606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01.</a:t>
            </a:r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C3CF97F3-EDF4-DABB-4291-C6646A35DA59}"/>
              </a:ext>
            </a:extLst>
          </p:cNvPr>
          <p:cNvSpPr txBox="1">
            <a:spLocks/>
          </p:cNvSpPr>
          <p:nvPr/>
        </p:nvSpPr>
        <p:spPr>
          <a:xfrm>
            <a:off x="1364297" y="3598870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Obtaining coordinates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188AE93D-C212-CA31-5612-581F525293D7}"/>
              </a:ext>
            </a:extLst>
          </p:cNvPr>
          <p:cNvSpPr txBox="1">
            <a:spLocks/>
          </p:cNvSpPr>
          <p:nvPr/>
        </p:nvSpPr>
        <p:spPr>
          <a:xfrm>
            <a:off x="1677035" y="3892410"/>
            <a:ext cx="6730365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{'type': 'Point', 'coordinates': [-3.6956178, 40.4132798]}</a:t>
            </a:r>
          </a:p>
          <a:p>
            <a:endParaRPr lang="en-US" alt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A5C0CBBB-27A6-D3AD-7A84-EE3CEA428CD1}"/>
              </a:ext>
            </a:extLst>
          </p:cNvPr>
          <p:cNvSpPr txBox="1">
            <a:spLocks/>
          </p:cNvSpPr>
          <p:nvPr/>
        </p:nvSpPr>
        <p:spPr>
          <a:xfrm>
            <a:off x="2016339" y="4421872"/>
            <a:ext cx="1782942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geolocation_unlock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692BAC0-127A-6892-25AA-55266D7F1424}"/>
              </a:ext>
            </a:extLst>
          </p:cNvPr>
          <p:cNvSpPr txBox="1">
            <a:spLocks/>
          </p:cNvSpPr>
          <p:nvPr/>
        </p:nvSpPr>
        <p:spPr>
          <a:xfrm>
            <a:off x="5911427" y="4411199"/>
            <a:ext cx="6730365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geolocation_lock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4C8F8C-A1D5-6A7A-B1E2-08C1F9BF541E}"/>
              </a:ext>
            </a:extLst>
          </p:cNvPr>
          <p:cNvCxnSpPr>
            <a:cxnSpLocks/>
          </p:cNvCxnSpPr>
          <p:nvPr/>
        </p:nvCxnSpPr>
        <p:spPr>
          <a:xfrm flipH="1">
            <a:off x="3115340" y="4124691"/>
            <a:ext cx="935665" cy="26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7B76F9-57C6-23EE-4D17-97ADF0C1CCB4}"/>
              </a:ext>
            </a:extLst>
          </p:cNvPr>
          <p:cNvCxnSpPr>
            <a:cxnSpLocks/>
          </p:cNvCxnSpPr>
          <p:nvPr/>
        </p:nvCxnSpPr>
        <p:spPr>
          <a:xfrm>
            <a:off x="5353623" y="4152061"/>
            <a:ext cx="887689" cy="23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BE695E64-A2E3-EE8C-C06E-10A3E8D35707}"/>
              </a:ext>
            </a:extLst>
          </p:cNvPr>
          <p:cNvSpPr txBox="1">
            <a:spLocks/>
          </p:cNvSpPr>
          <p:nvPr/>
        </p:nvSpPr>
        <p:spPr>
          <a:xfrm>
            <a:off x="1033572" y="4975723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start_latitude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38A15A4A-0215-2D6C-CEF5-B8F7506ABB89}"/>
              </a:ext>
            </a:extLst>
          </p:cNvPr>
          <p:cNvSpPr txBox="1">
            <a:spLocks/>
          </p:cNvSpPr>
          <p:nvPr/>
        </p:nvSpPr>
        <p:spPr>
          <a:xfrm>
            <a:off x="3329309" y="4985307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start_longitude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2F64BE-B741-1D72-BBB3-CBF862E56CA5}"/>
              </a:ext>
            </a:extLst>
          </p:cNvPr>
          <p:cNvCxnSpPr>
            <a:cxnSpLocks/>
          </p:cNvCxnSpPr>
          <p:nvPr/>
        </p:nvCxnSpPr>
        <p:spPr>
          <a:xfrm flipH="1">
            <a:off x="1924493" y="4673475"/>
            <a:ext cx="258510" cy="2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431B21-5A01-13CD-295D-111DE3AC9F88}"/>
              </a:ext>
            </a:extLst>
          </p:cNvPr>
          <p:cNvCxnSpPr>
            <a:cxnSpLocks/>
          </p:cNvCxnSpPr>
          <p:nvPr/>
        </p:nvCxnSpPr>
        <p:spPr>
          <a:xfrm>
            <a:off x="3538141" y="4670658"/>
            <a:ext cx="204519" cy="3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30551EA9-9C5A-9EE6-15C4-A5E2DDC81A61}"/>
              </a:ext>
            </a:extLst>
          </p:cNvPr>
          <p:cNvSpPr txBox="1">
            <a:spLocks/>
          </p:cNvSpPr>
          <p:nvPr/>
        </p:nvSpPr>
        <p:spPr>
          <a:xfrm>
            <a:off x="5236052" y="4994381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end_latitude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6D00A41-1920-9B71-4854-082E429DB01B}"/>
              </a:ext>
            </a:extLst>
          </p:cNvPr>
          <p:cNvSpPr txBox="1">
            <a:spLocks/>
          </p:cNvSpPr>
          <p:nvPr/>
        </p:nvSpPr>
        <p:spPr>
          <a:xfrm>
            <a:off x="7297323" y="4994381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end_longitude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50796D-AF66-6CD0-4479-2BD8BFD22C7B}"/>
              </a:ext>
            </a:extLst>
          </p:cNvPr>
          <p:cNvCxnSpPr>
            <a:cxnSpLocks/>
          </p:cNvCxnSpPr>
          <p:nvPr/>
        </p:nvCxnSpPr>
        <p:spPr>
          <a:xfrm flipH="1">
            <a:off x="5737980" y="4688875"/>
            <a:ext cx="258510" cy="2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9E2BD7-AEB7-98FF-AE9C-ECE92AC83B74}"/>
              </a:ext>
            </a:extLst>
          </p:cNvPr>
          <p:cNvCxnSpPr>
            <a:cxnSpLocks/>
          </p:cNvCxnSpPr>
          <p:nvPr/>
        </p:nvCxnSpPr>
        <p:spPr>
          <a:xfrm>
            <a:off x="7351628" y="4686058"/>
            <a:ext cx="204519" cy="3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19D80C0-A4EE-0201-2E88-186DC72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0" y="2707894"/>
            <a:ext cx="8675440" cy="1556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C0D545-F01F-E971-4382-147B0DF1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86" y="2884724"/>
            <a:ext cx="1193034" cy="155613"/>
          </a:xfrm>
          <a:prstGeom prst="rect">
            <a:avLst/>
          </a:prstGeom>
        </p:spPr>
      </p:pic>
      <p:sp>
        <p:nvSpPr>
          <p:cNvPr id="46" name="Marcador de texto 3">
            <a:extLst>
              <a:ext uri="{FF2B5EF4-FFF2-40B4-BE49-F238E27FC236}">
                <a16:creationId xmlns:a16="http://schemas.microsoft.com/office/drawing/2014/main" id="{DE76F3B8-590E-FDB1-85C8-6A479282127E}"/>
              </a:ext>
            </a:extLst>
          </p:cNvPr>
          <p:cNvSpPr txBox="1">
            <a:spLocks/>
          </p:cNvSpPr>
          <p:nvPr/>
        </p:nvSpPr>
        <p:spPr>
          <a:xfrm>
            <a:off x="434098" y="2327954"/>
            <a:ext cx="67303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600" b="1" dirty="0">
                <a:solidFill>
                  <a:schemeClr val="tx1"/>
                </a:solidFill>
              </a:rPr>
              <a:t>Initial Dataset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id="{F1C9E954-15EA-DFAD-73CC-9E301F91A8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5158" y="6346564"/>
            <a:ext cx="1054535" cy="152349"/>
          </a:xfrm>
        </p:spPr>
        <p:txBody>
          <a:bodyPr wrap="square"/>
          <a:lstStyle/>
          <a:p>
            <a:r>
              <a:rPr lang="es-ES" sz="1100" dirty="0" err="1"/>
              <a:t>OpenRefine</a:t>
            </a:r>
            <a:endParaRPr lang="es-ES" sz="1100" dirty="0"/>
          </a:p>
        </p:txBody>
      </p:sp>
      <p:pic>
        <p:nvPicPr>
          <p:cNvPr id="48" name="Picture 47" descr="OpenRefine Favicon">
            <a:extLst>
              <a:ext uri="{FF2B5EF4-FFF2-40B4-BE49-F238E27FC236}">
                <a16:creationId xmlns:a16="http://schemas.microsoft.com/office/drawing/2014/main" id="{6EE64688-E7C9-DCC3-64F9-3E46691A3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158" y="5567000"/>
            <a:ext cx="995988" cy="744784"/>
          </a:xfrm>
          <a:prstGeom prst="rect">
            <a:avLst/>
          </a:pr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881614B5-5118-0009-F271-F0CD608A3BD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E621F-6DDD-8EAA-EF34-B58D147C4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6E9911-2D1A-D50A-B577-EEF2D6A8DD8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34" name="Marcador de texto 42">
            <a:extLst>
              <a:ext uri="{FF2B5EF4-FFF2-40B4-BE49-F238E27FC236}">
                <a16:creationId xmlns:a16="http://schemas.microsoft.com/office/drawing/2014/main" id="{150BC099-A451-0D3B-D31D-5CF960FDBEFF}"/>
              </a:ext>
            </a:extLst>
          </p:cNvPr>
          <p:cNvSpPr txBox="1">
            <a:spLocks/>
          </p:cNvSpPr>
          <p:nvPr/>
        </p:nvSpPr>
        <p:spPr>
          <a:xfrm>
            <a:off x="693424" y="2605263"/>
            <a:ext cx="736143" cy="4606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90DDD9D-8967-BF02-521B-BC0456FED6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08100" y="3065948"/>
            <a:ext cx="6431332" cy="1436291"/>
          </a:xfrm>
        </p:spPr>
        <p:txBody>
          <a:bodyPr/>
          <a:lstStyle/>
          <a:p>
            <a:r>
              <a:rPr lang="en-US" dirty="0"/>
              <a:t>Trips Dataset </a:t>
            </a:r>
          </a:p>
          <a:p>
            <a:endParaRPr lang="en-US" dirty="0"/>
          </a:p>
          <a:p>
            <a:r>
              <a:rPr lang="en-US" dirty="0"/>
              <a:t>Station Dataset </a:t>
            </a:r>
          </a:p>
          <a:p>
            <a:endParaRPr lang="en-US" dirty="0"/>
          </a:p>
          <a:p>
            <a:r>
              <a:rPr lang="en-US" dirty="0"/>
              <a:t>Free Places Dataset</a:t>
            </a:r>
            <a:endParaRPr lang="en-CO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FC7FA9-9E4F-17D3-E0E2-5206BCF2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98" y="3386854"/>
            <a:ext cx="8565704" cy="1513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795CC8-669E-A432-83A2-3333B2DB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597" y="3960962"/>
            <a:ext cx="3995412" cy="1715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813FF33-652C-6726-1C63-63A475E6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43" y="4564516"/>
            <a:ext cx="7592272" cy="151466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9529E0-BFB8-AD54-4B27-131AF1502A95}"/>
              </a:ext>
            </a:extLst>
          </p:cNvPr>
          <p:cNvSpPr txBox="1">
            <a:spLocks/>
          </p:cNvSpPr>
          <p:nvPr/>
        </p:nvSpPr>
        <p:spPr>
          <a:xfrm>
            <a:off x="1425196" y="2709203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Dividing datasets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46E3A1BB-4D35-F1B7-31E6-9B64ABAFFC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5158" y="6346564"/>
            <a:ext cx="1054535" cy="152349"/>
          </a:xfrm>
        </p:spPr>
        <p:txBody>
          <a:bodyPr wrap="square"/>
          <a:lstStyle/>
          <a:p>
            <a:r>
              <a:rPr lang="es-ES" sz="1100" dirty="0" err="1"/>
              <a:t>OpenRefine</a:t>
            </a:r>
            <a:endParaRPr lang="es-ES" sz="1100" dirty="0"/>
          </a:p>
        </p:txBody>
      </p:sp>
      <p:pic>
        <p:nvPicPr>
          <p:cNvPr id="8" name="Picture 7" descr="OpenRefine Favicon">
            <a:extLst>
              <a:ext uri="{FF2B5EF4-FFF2-40B4-BE49-F238E27FC236}">
                <a16:creationId xmlns:a16="http://schemas.microsoft.com/office/drawing/2014/main" id="{1E923C8C-2AB0-BD60-DBB8-504DE472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158" y="5567000"/>
            <a:ext cx="995988" cy="744784"/>
          </a:xfrm>
          <a:prstGeom prst="rect">
            <a:avLst/>
          </a:prstGeom>
        </p:spPr>
      </p:pic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E105CACD-5EB2-2EB9-284B-73EDEE97F3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82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332399"/>
          </a:xfrm>
        </p:spPr>
        <p:txBody>
          <a:bodyPr wrap="square"/>
          <a:lstStyle/>
          <a:p>
            <a:r>
              <a:rPr lang="es-ES" sz="2400" dirty="0" err="1"/>
              <a:t>transformation</a:t>
            </a:r>
            <a:r>
              <a:rPr lang="en-US" altLang="es-ES" sz="2400" dirty="0"/>
              <a:t> </a:t>
            </a:r>
            <a:r>
              <a:rPr lang="es-ES" sz="2400" dirty="0" err="1"/>
              <a:t>using</a:t>
            </a:r>
            <a:r>
              <a:rPr lang="en-US" altLang="es-ES" sz="2400" dirty="0"/>
              <a:t> </a:t>
            </a:r>
            <a:r>
              <a:rPr lang="es-ES" sz="2400" dirty="0"/>
              <a:t>RML </a:t>
            </a:r>
            <a:r>
              <a:rPr lang="es-ES" sz="2400" dirty="0" err="1"/>
              <a:t>mappings</a:t>
            </a:r>
            <a:endParaRPr lang="es-ES" sz="2400" dirty="0"/>
          </a:p>
        </p:txBody>
      </p:sp>
      <p:pic>
        <p:nvPicPr>
          <p:cNvPr id="2" name="Picture 1" descr="Morph KGC Ava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43" y="4935577"/>
            <a:ext cx="1193313" cy="1193313"/>
          </a:xfrm>
          <a:prstGeom prst="rect">
            <a:avLst/>
          </a:prstGeom>
        </p:spPr>
      </p:pic>
      <p:sp>
        <p:nvSpPr>
          <p:cNvPr id="4" name="Marcador de texto 2"/>
          <p:cNvSpPr>
            <a:spLocks noGrp="1"/>
          </p:cNvSpPr>
          <p:nvPr/>
        </p:nvSpPr>
        <p:spPr>
          <a:xfrm>
            <a:off x="3309557" y="6156193"/>
            <a:ext cx="2963384" cy="1938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T</a:t>
            </a:r>
            <a:r>
              <a:rPr lang="en-CO" sz="700" dirty="0"/>
              <a:t>aken from</a:t>
            </a:r>
            <a:r>
              <a:rPr lang="en-US" sz="700" dirty="0"/>
              <a:t>                   </a:t>
            </a:r>
            <a:r>
              <a:rPr lang="en-US" altLang="es-ES" sz="700" dirty="0"/>
              <a:t>https://</a:t>
            </a:r>
            <a:r>
              <a:rPr lang="en-US" altLang="es-ES" sz="700" dirty="0" err="1"/>
              <a:t>github.com</a:t>
            </a:r>
            <a:r>
              <a:rPr lang="en-US" altLang="es-ES" sz="700" dirty="0"/>
              <a:t>/morph-</a:t>
            </a:r>
            <a:r>
              <a:rPr lang="en-US" altLang="es-ES" sz="700" dirty="0" err="1"/>
              <a:t>kgc</a:t>
            </a:r>
            <a:r>
              <a:rPr lang="en-US" altLang="es-ES" sz="700" dirty="0"/>
              <a:t>/morph-</a:t>
            </a:r>
            <a:r>
              <a:rPr lang="en-US" altLang="es-ES" sz="700" dirty="0" err="1"/>
              <a:t>kgc</a:t>
            </a:r>
            <a:endParaRPr lang="en-US" altLang="es-ES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B5D263-F9E0-B46B-8CBF-353AB748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7" y="3178725"/>
            <a:ext cx="3849485" cy="1360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B956C9-8411-81F9-97BE-67FCF50C7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12" y="2023304"/>
            <a:ext cx="3249228" cy="3194893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C380A1F-1DC0-1143-5C4B-CE9FCE80A00B}"/>
              </a:ext>
            </a:extLst>
          </p:cNvPr>
          <p:cNvCxnSpPr>
            <a:stCxn id="9" idx="2"/>
            <a:endCxn id="2" idx="1"/>
          </p:cNvCxnSpPr>
          <p:nvPr/>
        </p:nvCxnSpPr>
        <p:spPr>
          <a:xfrm rot="16200000" flipH="1">
            <a:off x="2564827" y="4121717"/>
            <a:ext cx="993049" cy="18279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DE5A002-6B28-B1E8-ED8D-06BCC90D5D71}"/>
              </a:ext>
            </a:extLst>
          </p:cNvPr>
          <p:cNvCxnSpPr>
            <a:cxnSpLocks/>
            <a:stCxn id="2" idx="3"/>
            <a:endCxn id="10" idx="2"/>
          </p:cNvCxnSpPr>
          <p:nvPr/>
        </p:nvCxnSpPr>
        <p:spPr>
          <a:xfrm flipV="1">
            <a:off x="5168656" y="5218197"/>
            <a:ext cx="2208570" cy="3140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C7975E0E-99F7-AD8B-ADE2-B71D6B01310F}"/>
              </a:ext>
            </a:extLst>
          </p:cNvPr>
          <p:cNvSpPr txBox="1">
            <a:spLocks/>
          </p:cNvSpPr>
          <p:nvPr/>
        </p:nvSpPr>
        <p:spPr>
          <a:xfrm>
            <a:off x="2063138" y="2888196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b="1" dirty="0"/>
              <a:t>csv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DA01C89B-F67D-8082-8034-DD3E7DA83DF7}"/>
              </a:ext>
            </a:extLst>
          </p:cNvPr>
          <p:cNvSpPr txBox="1">
            <a:spLocks/>
          </p:cNvSpPr>
          <p:nvPr/>
        </p:nvSpPr>
        <p:spPr>
          <a:xfrm>
            <a:off x="7266003" y="1757195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b="1" dirty="0"/>
              <a:t>RDF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1189EF71-CE73-43CB-16FD-A4B989FD718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pPr algn="ctr"/>
            <a:r>
              <a:rPr lang="en-US" altLang="es-ES" sz="3200" dirty="0"/>
              <a:t>linking data with </a:t>
            </a:r>
            <a:r>
              <a:rPr lang="en-US" altLang="es-ES" sz="3200" dirty="0" err="1"/>
              <a:t>wikidata</a:t>
            </a:r>
            <a:endParaRPr lang="en-US" altLang="es-E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3D2E39-3098-C03D-AEBD-4FCC1459FCB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8800" y="2860715"/>
            <a:ext cx="3381424" cy="184666"/>
          </a:xfrm>
        </p:spPr>
        <p:txBody>
          <a:bodyPr/>
          <a:lstStyle/>
          <a:p>
            <a:r>
              <a:rPr lang="en-CO" dirty="0"/>
              <a:t>jh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327F9-9AC0-DF7E-0446-75E1ED61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9" y="2292180"/>
            <a:ext cx="5803490" cy="1878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A4BD3-B45B-43D6-A127-6FB4BFDD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12" y="4336676"/>
            <a:ext cx="6294932" cy="20688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E90439-A6DB-1CFC-B91D-0A49C8892184}"/>
              </a:ext>
            </a:extLst>
          </p:cNvPr>
          <p:cNvSpPr/>
          <p:nvPr/>
        </p:nvSpPr>
        <p:spPr>
          <a:xfrm>
            <a:off x="4896464" y="2292179"/>
            <a:ext cx="1258529" cy="1878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8A0B9-1BB0-B320-580E-6A27F16847B7}"/>
              </a:ext>
            </a:extLst>
          </p:cNvPr>
          <p:cNvSpPr/>
          <p:nvPr/>
        </p:nvSpPr>
        <p:spPr>
          <a:xfrm>
            <a:off x="6933752" y="4336676"/>
            <a:ext cx="1691027" cy="206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07FB5024-41B7-C296-7E13-6724A31D96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00" y="2798532"/>
            <a:ext cx="4843145" cy="571438"/>
          </a:xfrm>
        </p:spPr>
        <p:txBody>
          <a:bodyPr wrap="square"/>
          <a:lstStyle/>
          <a:p>
            <a:pPr algn="ctr"/>
            <a:r>
              <a:rPr lang="en-US" altLang="es-ES" dirty="0"/>
              <a:t>Dataset</a:t>
            </a:r>
          </a:p>
          <a:p>
            <a:pPr algn="ctr"/>
            <a:r>
              <a:rPr lang="en-US" altLang="es-ES" dirty="0"/>
              <a:t>free places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CCCB2F93-AA82-D78F-08EC-D41A3370C2AA}"/>
              </a:ext>
            </a:extLst>
          </p:cNvPr>
          <p:cNvSpPr txBox="1">
            <a:spLocks/>
          </p:cNvSpPr>
          <p:nvPr/>
        </p:nvSpPr>
        <p:spPr>
          <a:xfrm>
            <a:off x="1166444" y="5085400"/>
            <a:ext cx="4843145" cy="5714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Dataset</a:t>
            </a:r>
          </a:p>
          <a:p>
            <a:r>
              <a:rPr lang="en-US" altLang="es-ES" dirty="0"/>
              <a:t>stations</a:t>
            </a:r>
          </a:p>
        </p:txBody>
      </p:sp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22108C4D-A56F-8F02-7FA0-49703B8EE4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r>
              <a:rPr lang="en-US" altLang="es-ES" sz="3200" dirty="0"/>
              <a:t>publication of linked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816676" y="2107505"/>
            <a:ext cx="3381425" cy="220980"/>
          </a:xfrm>
        </p:spPr>
        <p:txBody>
          <a:bodyPr/>
          <a:lstStyle/>
          <a:p>
            <a:pPr algn="ctr"/>
            <a:r>
              <a:rPr lang="en-US" b="1" dirty="0"/>
              <a:t>HELIO</a:t>
            </a:r>
            <a:r>
              <a:rPr lang="en-US" dirty="0"/>
              <a:t> </a:t>
            </a:r>
          </a:p>
        </p:txBody>
      </p:sp>
      <p:pic>
        <p:nvPicPr>
          <p:cNvPr id="10" name="Picture 9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7" y="2819312"/>
            <a:ext cx="4411652" cy="2501613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F47253-8609-36D3-CED0-AAE167B6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70" y="1970774"/>
            <a:ext cx="3702093" cy="209978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E21259-F282-A2B4-503B-2078A7F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69" y="4271034"/>
            <a:ext cx="3702093" cy="2099781"/>
          </a:xfrm>
          <a:prstGeom prst="rect">
            <a:avLst/>
          </a:pr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81DC3D0-334D-D78C-6364-E29842C67B8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r>
              <a:rPr lang="en-US" altLang="es-ES" sz="3200" dirty="0"/>
              <a:t>publication of linked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83868" y="2193087"/>
            <a:ext cx="3381425" cy="220980"/>
          </a:xfrm>
        </p:spPr>
        <p:txBody>
          <a:bodyPr/>
          <a:lstStyle/>
          <a:p>
            <a:pPr algn="ctr"/>
            <a:r>
              <a:rPr lang="en-US" b="1" dirty="0" err="1"/>
              <a:t>GraphDB</a:t>
            </a:r>
            <a:endParaRPr lang="en-US" b="1" dirty="0"/>
          </a:p>
        </p:txBody>
      </p:sp>
      <p:pic>
        <p:nvPicPr>
          <p:cNvPr id="2" name="Picture 1" descr="Pictur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91" y="2703556"/>
            <a:ext cx="4261589" cy="24172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3F0A35-5715-1DEC-6F29-1F38B0F5B711}"/>
              </a:ext>
            </a:extLst>
          </p:cNvPr>
          <p:cNvGrpSpPr/>
          <p:nvPr/>
        </p:nvGrpSpPr>
        <p:grpSpPr>
          <a:xfrm>
            <a:off x="5178707" y="1808075"/>
            <a:ext cx="3186648" cy="2285911"/>
            <a:chOff x="1585842" y="95526"/>
            <a:chExt cx="9448991" cy="6466457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B7EB7A9-829D-2CBD-DE3A-3482514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842" y="95526"/>
              <a:ext cx="9448991" cy="5362302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542052A-9D2F-6378-8DBF-DE9FF4F99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374" t="46331"/>
            <a:stretch/>
          </p:blipFill>
          <p:spPr>
            <a:xfrm>
              <a:off x="3322070" y="3684104"/>
              <a:ext cx="7712763" cy="287787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72475A-4F8B-E1CF-E543-5E27E686B2CE}"/>
              </a:ext>
            </a:extLst>
          </p:cNvPr>
          <p:cNvGrpSpPr/>
          <p:nvPr/>
        </p:nvGrpSpPr>
        <p:grpSpPr>
          <a:xfrm>
            <a:off x="5178707" y="4104341"/>
            <a:ext cx="3186648" cy="2417270"/>
            <a:chOff x="1718363" y="148534"/>
            <a:chExt cx="9211667" cy="637153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43652B1-7855-8A99-FC0D-074EAFD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8363" y="148534"/>
              <a:ext cx="9211667" cy="5227621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2ED63DA-6C2B-281D-B91B-4E79F20BD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8560" t="46004"/>
            <a:stretch/>
          </p:blipFill>
          <p:spPr>
            <a:xfrm>
              <a:off x="3428087" y="3697356"/>
              <a:ext cx="7501943" cy="2822712"/>
            </a:xfrm>
            <a:prstGeom prst="rect">
              <a:avLst/>
            </a:prstGeom>
          </p:spPr>
        </p:pic>
      </p:grp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5082829F-9027-98EB-6476-1924BB3666A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1434</TotalTime>
  <Words>274</Words>
  <Application>Microsoft Macintosh PowerPoint</Application>
  <PresentationFormat>On-screen Show (4:3)</PresentationFormat>
  <Paragraphs>70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Montserrat light</vt:lpstr>
      <vt:lpstr>Montserrat SemiBold</vt:lpstr>
      <vt:lpstr>Montserrat</vt:lpstr>
      <vt:lpstr>Montserrat light</vt:lpstr>
      <vt:lpstr>Montserrat Medium</vt:lpstr>
      <vt:lpstr>UPM_1_9_23 plantilla</vt:lpstr>
      <vt:lpstr>Open Data  and Knowledge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Mariajose Franco Orozco</cp:lastModifiedBy>
  <cp:revision>138</cp:revision>
  <dcterms:created xsi:type="dcterms:W3CDTF">2024-11-04T19:00:10Z</dcterms:created>
  <dcterms:modified xsi:type="dcterms:W3CDTF">2024-11-07T16:34:17Z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1033-6.10.1.8197</vt:lpwstr>
  </property>
  <property fmtid="{D5CDD505-2E9C-101B-9397-08002B2CF9AE}" pid="3" name="ICV">
    <vt:lpwstr>CD266DCD41D74894BA1929676D003C8B_42</vt:lpwstr>
  </property>
</Properties>
</file>